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DFD2E-7035-428E-B14E-6223B2B42496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FE11F-15B5-44AC-A9E3-4FDBB364F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Subordinate Clauses:</a:t>
            </a:r>
          </a:p>
          <a:p>
            <a:r>
              <a:rPr lang="en-US" dirty="0" smtClean="0"/>
              <a:t>Temporal, Conditional, Concessive, Causal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Temporal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Temporal = Time</a:t>
            </a:r>
          </a:p>
          <a:p>
            <a:r>
              <a:rPr lang="en-US" dirty="0" smtClean="0"/>
              <a:t>Temporal Conjunctions= Cum (when/after), Dum (while), </a:t>
            </a:r>
            <a:r>
              <a:rPr lang="en-US" dirty="0" err="1" smtClean="0"/>
              <a:t>Postquam</a:t>
            </a:r>
            <a:r>
              <a:rPr lang="en-US" dirty="0" smtClean="0"/>
              <a:t> (after), </a:t>
            </a:r>
            <a:r>
              <a:rPr lang="en-US" dirty="0" err="1" smtClean="0"/>
              <a:t>Quoties</a:t>
            </a:r>
            <a:r>
              <a:rPr lang="en-US" dirty="0" smtClean="0"/>
              <a:t> (as often as), </a:t>
            </a:r>
            <a:r>
              <a:rPr lang="en-US" dirty="0" err="1" smtClean="0"/>
              <a:t>Simul</a:t>
            </a:r>
            <a:r>
              <a:rPr lang="en-US" dirty="0" smtClean="0"/>
              <a:t> ac (as soon as) pg. 261</a:t>
            </a:r>
          </a:p>
          <a:p>
            <a:r>
              <a:rPr lang="en-US" dirty="0" smtClean="0"/>
              <a:t>Cum clauses are the most common type of temporal clause in Latin. Sometimes cum can take an indicative mood verb or a subjunctive mood verb.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 + Indicative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Cum + a </a:t>
            </a:r>
            <a:r>
              <a:rPr lang="en-US" b="1" dirty="0" smtClean="0"/>
              <a:t>present </a:t>
            </a:r>
            <a:r>
              <a:rPr lang="en-US" b="1" smtClean="0"/>
              <a:t>tense </a:t>
            </a:r>
            <a:r>
              <a:rPr lang="en-US" b="1" smtClean="0"/>
              <a:t>indicative</a:t>
            </a:r>
            <a:r>
              <a:rPr lang="en-US" b="1" smtClean="0"/>
              <a:t> </a:t>
            </a:r>
            <a:r>
              <a:rPr lang="en-US" dirty="0" smtClean="0"/>
              <a:t>is used when the temporal clause indicates a </a:t>
            </a:r>
            <a:r>
              <a:rPr lang="en-US" b="1" dirty="0" smtClean="0"/>
              <a:t>general unspecified circumstance </a:t>
            </a:r>
            <a:r>
              <a:rPr lang="en-US" dirty="0" smtClean="0"/>
              <a:t>(i.e. that circumstance can happen at any time).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Cum </a:t>
            </a:r>
            <a:r>
              <a:rPr lang="en-US" dirty="0" err="1" smtClean="0"/>
              <a:t>nimis</a:t>
            </a:r>
            <a:r>
              <a:rPr lang="en-US" dirty="0" smtClean="0"/>
              <a:t> </a:t>
            </a:r>
            <a:r>
              <a:rPr lang="en-US" b="1" dirty="0" err="1" smtClean="0"/>
              <a:t>dolemus</a:t>
            </a:r>
            <a:r>
              <a:rPr lang="en-US" dirty="0" smtClean="0"/>
              <a:t>, </a:t>
            </a:r>
            <a:r>
              <a:rPr lang="en-US" dirty="0" err="1" smtClean="0"/>
              <a:t>lacrimas</a:t>
            </a:r>
            <a:r>
              <a:rPr lang="en-US" dirty="0" smtClean="0"/>
              <a:t> </a:t>
            </a:r>
            <a:r>
              <a:rPr lang="en-US" dirty="0" err="1" smtClean="0"/>
              <a:t>fundimus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“When we feel too much pain, we shed tears.”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 + Imperfect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Cum + </a:t>
            </a:r>
            <a:r>
              <a:rPr lang="en-US" b="1" dirty="0" smtClean="0"/>
              <a:t>imperfect subjunctive </a:t>
            </a:r>
            <a:r>
              <a:rPr lang="en-US" dirty="0" smtClean="0"/>
              <a:t>= when the temporal clause to a </a:t>
            </a:r>
            <a:r>
              <a:rPr lang="en-US" b="1" dirty="0" smtClean="0"/>
              <a:t>concrete or specific circumstance</a:t>
            </a:r>
            <a:r>
              <a:rPr lang="en-US" dirty="0" smtClean="0"/>
              <a:t> during the past </a:t>
            </a:r>
            <a:r>
              <a:rPr lang="en-US" b="1" dirty="0" smtClean="0"/>
              <a:t>during</a:t>
            </a:r>
            <a:r>
              <a:rPr lang="en-US" dirty="0" smtClean="0"/>
              <a:t> the time which the action in the main clause occurred.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Cum </a:t>
            </a:r>
            <a:r>
              <a:rPr lang="en-US" dirty="0" smtClean="0"/>
              <a:t>tam </a:t>
            </a:r>
            <a:r>
              <a:rPr lang="en-US" dirty="0" err="1" smtClean="0"/>
              <a:t>diu</a:t>
            </a:r>
            <a:r>
              <a:rPr lang="en-US" dirty="0" smtClean="0"/>
              <a:t> </a:t>
            </a:r>
            <a:r>
              <a:rPr lang="en-US" b="1" dirty="0" err="1" smtClean="0"/>
              <a:t>navigarent</a:t>
            </a:r>
            <a:r>
              <a:rPr lang="en-US" dirty="0" smtClean="0"/>
              <a:t>, </a:t>
            </a:r>
            <a:r>
              <a:rPr lang="en-US" dirty="0" err="1" smtClean="0"/>
              <a:t>nautae</a:t>
            </a:r>
            <a:r>
              <a:rPr lang="en-US" dirty="0" smtClean="0"/>
              <a:t> </a:t>
            </a:r>
            <a:r>
              <a:rPr lang="en-US" dirty="0" err="1" smtClean="0"/>
              <a:t>cupere</a:t>
            </a:r>
            <a:r>
              <a:rPr lang="en-US" dirty="0" smtClean="0"/>
              <a:t> </a:t>
            </a:r>
            <a:r>
              <a:rPr lang="en-US" dirty="0" err="1" smtClean="0"/>
              <a:t>coeperunt</a:t>
            </a:r>
            <a:r>
              <a:rPr lang="en-US" dirty="0" smtClean="0"/>
              <a:t> </a:t>
            </a:r>
            <a:r>
              <a:rPr lang="en-US" dirty="0" err="1" smtClean="0"/>
              <a:t>domum</a:t>
            </a:r>
            <a:r>
              <a:rPr lang="en-US" dirty="0" smtClean="0"/>
              <a:t> </a:t>
            </a:r>
            <a:r>
              <a:rPr lang="en-US" dirty="0" err="1" smtClean="0"/>
              <a:t>petere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“ When (since) </a:t>
            </a:r>
            <a:r>
              <a:rPr lang="en-US" dirty="0" smtClean="0"/>
              <a:t>they were sailing for such a long time, the sailors began to desire to go home.”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 + Pluperfect Subjunctive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Cum + </a:t>
            </a:r>
            <a:r>
              <a:rPr lang="en-US" b="1" dirty="0" smtClean="0"/>
              <a:t>pluperfect subjunctive</a:t>
            </a:r>
            <a:r>
              <a:rPr lang="en-US" dirty="0" smtClean="0"/>
              <a:t>= refers to a </a:t>
            </a:r>
            <a:r>
              <a:rPr lang="en-US" b="1" dirty="0" smtClean="0"/>
              <a:t>concrete or specific circumstance </a:t>
            </a:r>
            <a:r>
              <a:rPr lang="en-US" dirty="0" smtClean="0"/>
              <a:t>in the past, which </a:t>
            </a:r>
            <a:r>
              <a:rPr lang="en-US" b="1" dirty="0" smtClean="0"/>
              <a:t>occurred before the action </a:t>
            </a:r>
            <a:r>
              <a:rPr lang="en-US" dirty="0" smtClean="0"/>
              <a:t>in the main clause.   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Cum</a:t>
            </a:r>
            <a:r>
              <a:rPr lang="en-US" dirty="0" smtClean="0"/>
              <a:t> lumen </a:t>
            </a:r>
            <a:r>
              <a:rPr lang="en-US" dirty="0" err="1" smtClean="0"/>
              <a:t>conspexissent</a:t>
            </a:r>
            <a:r>
              <a:rPr lang="en-US" dirty="0" smtClean="0"/>
              <a:t>, </a:t>
            </a:r>
            <a:r>
              <a:rPr lang="en-US" dirty="0" err="1" smtClean="0"/>
              <a:t>nautae</a:t>
            </a:r>
            <a:r>
              <a:rPr lang="en-US" dirty="0" smtClean="0"/>
              <a:t> </a:t>
            </a:r>
            <a:r>
              <a:rPr lang="en-US" dirty="0" err="1" smtClean="0"/>
              <a:t>intellexerunt</a:t>
            </a:r>
            <a:r>
              <a:rPr lang="en-US" dirty="0" smtClean="0"/>
              <a:t> se </a:t>
            </a:r>
            <a:r>
              <a:rPr lang="en-US" dirty="0" err="1" smtClean="0"/>
              <a:t>novam</a:t>
            </a:r>
            <a:r>
              <a:rPr lang="en-US" dirty="0" smtClean="0"/>
              <a:t> </a:t>
            </a:r>
            <a:r>
              <a:rPr lang="en-US" dirty="0" err="1" smtClean="0"/>
              <a:t>terram</a:t>
            </a:r>
            <a:r>
              <a:rPr lang="en-US" dirty="0" smtClean="0"/>
              <a:t> </a:t>
            </a:r>
            <a:r>
              <a:rPr lang="en-US" dirty="0" err="1" smtClean="0"/>
              <a:t>invenisse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“When </a:t>
            </a:r>
            <a:r>
              <a:rPr lang="en-US" dirty="0" smtClean="0"/>
              <a:t>they had seen the light, the sailors understood that they had found new land.”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252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Chapter 12 </vt:lpstr>
      <vt:lpstr>Temporal Clauses</vt:lpstr>
      <vt:lpstr>Cum + Indicative</vt:lpstr>
      <vt:lpstr>Cum + Imperfect Subjunctive</vt:lpstr>
      <vt:lpstr>Cum + Pluperfect Subjunctive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</dc:title>
  <dc:creator>vcs</dc:creator>
  <cp:lastModifiedBy>vcs</cp:lastModifiedBy>
  <cp:revision>6</cp:revision>
  <dcterms:created xsi:type="dcterms:W3CDTF">2013-03-18T22:31:32Z</dcterms:created>
  <dcterms:modified xsi:type="dcterms:W3CDTF">2014-05-14T14:05:52Z</dcterms:modified>
</cp:coreProperties>
</file>