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F7FE01-8971-48D6-AC47-17E6C85D28C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6F652E-AE82-4C8E-8777-E18D638F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Imperfect Subjunctive: Active &amp; Passive; all Conjugations</a:t>
            </a:r>
          </a:p>
          <a:p>
            <a:r>
              <a:rPr lang="en-US" dirty="0" smtClean="0"/>
              <a:t>Purposes Clauses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imperfect subjunctive for all four conjugations of verbs is created exactly the same way.</a:t>
            </a:r>
          </a:p>
          <a:p>
            <a:pPr lvl="1"/>
            <a:r>
              <a:rPr lang="en-US" dirty="0" smtClean="0"/>
              <a:t>Use the present active infinitive (2</a:t>
            </a:r>
            <a:r>
              <a:rPr lang="en-US" baseline="30000" dirty="0" smtClean="0"/>
              <a:t>nd</a:t>
            </a:r>
            <a:r>
              <a:rPr lang="en-US" dirty="0" smtClean="0"/>
              <a:t> principal part) of the verb.</a:t>
            </a:r>
          </a:p>
          <a:p>
            <a:pPr lvl="1"/>
            <a:r>
              <a:rPr lang="en-US" dirty="0" smtClean="0"/>
              <a:t>Take the whole infinitive and add the subjunctive endings to the very end of the infinitive. </a:t>
            </a:r>
          </a:p>
          <a:p>
            <a:pPr lvl="1"/>
            <a:r>
              <a:rPr lang="en-US" dirty="0" smtClean="0"/>
              <a:t>This also includes sum and possum (pg. 38)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Imperfect Subjunctive: 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Scribo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smtClean="0"/>
              <a:t>, </a:t>
            </a:r>
            <a:r>
              <a:rPr lang="en-US" dirty="0" err="1" smtClean="0"/>
              <a:t>scripsi</a:t>
            </a:r>
            <a:r>
              <a:rPr lang="en-US" dirty="0" smtClean="0"/>
              <a:t>, scriptum – to write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	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tis</a:t>
            </a:r>
            <a:r>
              <a:rPr lang="en-US" dirty="0" smtClean="0">
                <a:solidFill>
                  <a:srgbClr val="7030A0"/>
                </a:solidFill>
              </a:rPr>
              <a:t> 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nt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Imperfect Subjunctive: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Scribo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smtClean="0"/>
              <a:t>, </a:t>
            </a:r>
            <a:r>
              <a:rPr lang="en-US" dirty="0" err="1" smtClean="0"/>
              <a:t>scripsi</a:t>
            </a:r>
            <a:r>
              <a:rPr lang="en-US" dirty="0" smtClean="0"/>
              <a:t>, scriptum – to write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mur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	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ris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mini</a:t>
            </a:r>
            <a:r>
              <a:rPr lang="en-US" dirty="0" smtClean="0">
                <a:solidFill>
                  <a:srgbClr val="7030A0"/>
                </a:solidFill>
              </a:rPr>
              <a:t> 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tur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scribere</a:t>
            </a:r>
            <a:r>
              <a:rPr lang="en-US" dirty="0" err="1" smtClean="0">
                <a:solidFill>
                  <a:srgbClr val="C00000"/>
                </a:solidFill>
              </a:rPr>
              <a:t>ntur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purpose clause is a dependant clause that always answers the question </a:t>
            </a:r>
            <a:r>
              <a:rPr lang="en-US" i="1" dirty="0" smtClean="0"/>
              <a:t>why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 I went to the store </a:t>
            </a:r>
            <a:r>
              <a:rPr lang="en-US" dirty="0" smtClean="0">
                <a:solidFill>
                  <a:srgbClr val="C00000"/>
                </a:solidFill>
              </a:rPr>
              <a:t>to buy some food</a:t>
            </a:r>
          </a:p>
          <a:p>
            <a:r>
              <a:rPr lang="en-US" dirty="0" smtClean="0"/>
              <a:t>As seen in the example above, in English purpose clauses are usually indicated by the English words </a:t>
            </a:r>
            <a:r>
              <a:rPr lang="en-US" i="1" dirty="0" smtClean="0"/>
              <a:t>to</a:t>
            </a:r>
            <a:r>
              <a:rPr lang="en-US" dirty="0" smtClean="0"/>
              <a:t>, or </a:t>
            </a:r>
            <a:r>
              <a:rPr lang="en-US" i="1" dirty="0" smtClean="0"/>
              <a:t>so that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Latin, Purpose clauses are introduced either by </a:t>
            </a:r>
            <a:r>
              <a:rPr lang="en-US" i="1" dirty="0" err="1" smtClean="0"/>
              <a:t>ut</a:t>
            </a:r>
            <a:r>
              <a:rPr lang="en-US" i="1" dirty="0" smtClean="0"/>
              <a:t> </a:t>
            </a:r>
            <a:r>
              <a:rPr lang="en-US" dirty="0" smtClean="0"/>
              <a:t>(positive) or </a:t>
            </a:r>
            <a:r>
              <a:rPr lang="en-US" i="1" dirty="0" smtClean="0"/>
              <a:t>ne</a:t>
            </a:r>
            <a:r>
              <a:rPr lang="en-US" dirty="0" smtClean="0"/>
              <a:t> (negative).</a:t>
            </a:r>
          </a:p>
          <a:p>
            <a:r>
              <a:rPr lang="en-US" dirty="0" smtClean="0"/>
              <a:t>After </a:t>
            </a:r>
            <a:r>
              <a:rPr lang="en-US" i="1" dirty="0" err="1" smtClean="0"/>
              <a:t>ut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ne</a:t>
            </a:r>
            <a:r>
              <a:rPr lang="en-US" dirty="0" smtClean="0"/>
              <a:t>, you will always see a verb in the subjunctive mood!</a:t>
            </a:r>
          </a:p>
          <a:p>
            <a:r>
              <a:rPr lang="en-US" dirty="0" err="1" smtClean="0"/>
              <a:t>Ut</a:t>
            </a:r>
            <a:r>
              <a:rPr lang="en-US" dirty="0" smtClean="0"/>
              <a:t> = so that, to, in order</a:t>
            </a:r>
          </a:p>
          <a:p>
            <a:r>
              <a:rPr lang="en-US" dirty="0" smtClean="0"/>
              <a:t>Ne= so that… not, lest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Clauses (pg. 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Legi</a:t>
            </a:r>
            <a:r>
              <a:rPr lang="en-US" dirty="0" smtClean="0"/>
              <a:t> </a:t>
            </a:r>
            <a:r>
              <a:rPr lang="en-US" dirty="0" err="1" smtClean="0"/>
              <a:t>Epistulam</a:t>
            </a:r>
            <a:r>
              <a:rPr lang="en-US" dirty="0" smtClean="0"/>
              <a:t> quam ad </a:t>
            </a:r>
            <a:r>
              <a:rPr lang="en-US" dirty="0" err="1" smtClean="0"/>
              <a:t>amicum</a:t>
            </a:r>
            <a:r>
              <a:rPr lang="en-US" dirty="0" smtClean="0"/>
              <a:t> </a:t>
            </a:r>
            <a:r>
              <a:rPr lang="en-US" dirty="0" err="1" smtClean="0"/>
              <a:t>scripseras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de </a:t>
            </a:r>
            <a:r>
              <a:rPr lang="en-US" dirty="0" err="1" smtClean="0"/>
              <a:t>calamitatibus</a:t>
            </a:r>
            <a:r>
              <a:rPr lang="en-US" dirty="0" smtClean="0"/>
              <a:t> </a:t>
            </a:r>
            <a:r>
              <a:rPr lang="en-US" dirty="0" err="1" smtClean="0"/>
              <a:t>tuis</a:t>
            </a:r>
            <a:r>
              <a:rPr lang="en-US" dirty="0" smtClean="0"/>
              <a:t> </a:t>
            </a:r>
            <a:r>
              <a:rPr lang="en-US" dirty="0" err="1" smtClean="0"/>
              <a:t>narrares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of Tenses in Purpose Clauses (pg. 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only tenses of a subjunctive verb that can exist within a purpose clause are </a:t>
            </a:r>
            <a:r>
              <a:rPr lang="en-US" dirty="0" smtClean="0">
                <a:solidFill>
                  <a:srgbClr val="C00000"/>
                </a:solidFill>
              </a:rPr>
              <a:t>present and imperfect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verb from the main clause is a primary tense (i.e. present, future, or future perfect), then the subjunctive verb in the </a:t>
            </a:r>
            <a:r>
              <a:rPr lang="en-US" dirty="0" smtClean="0"/>
              <a:t>purpose clause must </a:t>
            </a:r>
            <a:r>
              <a:rPr lang="en-US" dirty="0" smtClean="0"/>
              <a:t>be </a:t>
            </a:r>
            <a:r>
              <a:rPr lang="en-US" dirty="0" smtClean="0">
                <a:solidFill>
                  <a:srgbClr val="C00000"/>
                </a:solidFill>
              </a:rPr>
              <a:t>present tense</a:t>
            </a:r>
            <a:r>
              <a:rPr lang="en-US" dirty="0" smtClean="0"/>
              <a:t>.</a:t>
            </a:r>
            <a:endParaRPr lang="en-US" dirty="0" smtClean="0"/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en-US" dirty="0" smtClean="0"/>
              <a:t>If the verb from the main clause is a secondary tense (i.e. imperfect, perfect, or pluperfect), then the subjunctive verb in the </a:t>
            </a:r>
            <a:r>
              <a:rPr lang="en-US" smtClean="0"/>
              <a:t>purpose clause must </a:t>
            </a:r>
            <a:r>
              <a:rPr lang="en-US" dirty="0" smtClean="0"/>
              <a:t>be </a:t>
            </a:r>
            <a:r>
              <a:rPr lang="en-US" dirty="0" smtClean="0">
                <a:solidFill>
                  <a:srgbClr val="C00000"/>
                </a:solidFill>
              </a:rPr>
              <a:t>imperfect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 of Tenses in Purpose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Legi</a:t>
            </a:r>
            <a:r>
              <a:rPr lang="en-US" dirty="0" smtClean="0"/>
              <a:t> </a:t>
            </a:r>
            <a:r>
              <a:rPr lang="en-US" dirty="0" err="1" smtClean="0"/>
              <a:t>Estpistulam</a:t>
            </a:r>
            <a:r>
              <a:rPr lang="en-US" dirty="0" smtClean="0"/>
              <a:t> quam ad </a:t>
            </a:r>
            <a:r>
              <a:rPr lang="en-US" dirty="0" err="1" smtClean="0"/>
              <a:t>amicum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scripseras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de </a:t>
            </a:r>
            <a:r>
              <a:rPr lang="en-US" dirty="0" err="1" smtClean="0"/>
              <a:t>calamitatibus</a:t>
            </a:r>
            <a:r>
              <a:rPr lang="en-US" dirty="0" smtClean="0"/>
              <a:t> </a:t>
            </a:r>
            <a:r>
              <a:rPr lang="en-US" dirty="0" err="1" smtClean="0"/>
              <a:t>tuis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narrares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Since the verb from the introductory verb is </a:t>
            </a:r>
            <a:r>
              <a:rPr lang="en-US" i="1" dirty="0" smtClean="0"/>
              <a:t>pluperfect (secondary)</a:t>
            </a:r>
            <a:r>
              <a:rPr lang="en-US" dirty="0" smtClean="0"/>
              <a:t>, then the subjunctive verb in the purpose clause must be </a:t>
            </a:r>
            <a:r>
              <a:rPr lang="en-US" i="1" dirty="0" smtClean="0"/>
              <a:t>imperfect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366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Chapter 3</vt:lpstr>
      <vt:lpstr>Imperfect Subjunctive</vt:lpstr>
      <vt:lpstr>Imperfect Subjunctive: Active Voice</vt:lpstr>
      <vt:lpstr>Imperfect Subjunctive: Passive Voice</vt:lpstr>
      <vt:lpstr>Purpose Clauses</vt:lpstr>
      <vt:lpstr>Purpose Clauses</vt:lpstr>
      <vt:lpstr>Purpose Clauses (pg. 40)</vt:lpstr>
      <vt:lpstr>Sequences of Tenses in Purpose Clauses (pg. 41)</vt:lpstr>
      <vt:lpstr>Sequence of Tenses in Purpose Clauses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vcs</dc:creator>
  <cp:lastModifiedBy>vcs</cp:lastModifiedBy>
  <cp:revision>10</cp:revision>
  <dcterms:created xsi:type="dcterms:W3CDTF">2012-10-10T21:36:48Z</dcterms:created>
  <dcterms:modified xsi:type="dcterms:W3CDTF">2012-10-15T13:36:51Z</dcterms:modified>
</cp:coreProperties>
</file>