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72" r:id="rId14"/>
    <p:sldId id="270" r:id="rId15"/>
    <p:sldId id="269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4289262-F9B6-42F1-B016-5B94EB9EEA9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3F37926-9EA7-4D56-9D8A-C80CC7FB492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Perfect &amp; Pluperfect Active Subjunctive</a:t>
            </a:r>
          </a:p>
          <a:p>
            <a:r>
              <a:rPr lang="en-US" dirty="0" smtClean="0"/>
              <a:t>Indirect Questions</a:t>
            </a:r>
          </a:p>
          <a:p>
            <a:r>
              <a:rPr lang="en-US" dirty="0" smtClean="0"/>
              <a:t>Review of Infinitives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Infinitive Synopsis</a:t>
            </a:r>
            <a:br>
              <a:rPr lang="en-US" dirty="0" smtClean="0"/>
            </a:b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-a-um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			</a:t>
            </a:r>
            <a:r>
              <a:rPr lang="en-US" u="sng" dirty="0" smtClean="0"/>
              <a:t>Active</a:t>
            </a:r>
            <a:r>
              <a:rPr lang="en-US" dirty="0" smtClean="0"/>
              <a:t>			</a:t>
            </a:r>
            <a:r>
              <a:rPr lang="en-US" u="sng" dirty="0" smtClean="0"/>
              <a:t>Passive</a:t>
            </a:r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Present</a:t>
            </a:r>
            <a:r>
              <a:rPr lang="en-US" dirty="0" smtClean="0"/>
              <a:t>		</a:t>
            </a:r>
            <a:r>
              <a:rPr lang="en-US" dirty="0" err="1" smtClean="0"/>
              <a:t>amare</a:t>
            </a:r>
            <a:r>
              <a:rPr lang="en-US" dirty="0" smtClean="0"/>
              <a:t>			</a:t>
            </a:r>
            <a:r>
              <a:rPr lang="en-US" dirty="0" err="1" smtClean="0"/>
              <a:t>amari</a:t>
            </a:r>
            <a:endParaRPr lang="en-US" u="sng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to love		     to be loved</a:t>
            </a:r>
            <a:endParaRPr lang="en-US" dirty="0" smtClean="0"/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Perfect</a:t>
            </a:r>
            <a:r>
              <a:rPr lang="en-US" dirty="0" smtClean="0"/>
              <a:t>	         </a:t>
            </a:r>
            <a:r>
              <a:rPr lang="en-US" dirty="0" err="1" smtClean="0"/>
              <a:t>amavisse</a:t>
            </a:r>
            <a:r>
              <a:rPr lang="en-US" dirty="0" smtClean="0"/>
              <a:t>		      </a:t>
            </a:r>
            <a:r>
              <a:rPr lang="en-US" dirty="0" err="1" smtClean="0"/>
              <a:t>amatus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endParaRPr lang="en-US" u="sng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   to have loved	    to have been loved</a:t>
            </a:r>
            <a:endParaRPr lang="en-US" dirty="0" smtClean="0"/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Future</a:t>
            </a:r>
            <a:r>
              <a:rPr lang="en-US" dirty="0" smtClean="0"/>
              <a:t>	         </a:t>
            </a:r>
            <a:r>
              <a:rPr lang="en-US" dirty="0" err="1" smtClean="0"/>
              <a:t>amaturus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		XXXXX</a:t>
            </a:r>
          </a:p>
          <a:p>
            <a:pPr lvl="1">
              <a:buNone/>
            </a:pPr>
            <a:r>
              <a:rPr lang="en-US" dirty="0" smtClean="0"/>
              <a:t>			to be about to love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Infinitive Synopsis</a:t>
            </a:r>
            <a:br>
              <a:rPr lang="en-US" dirty="0" smtClean="0"/>
            </a:br>
            <a:r>
              <a:rPr lang="en-US" dirty="0" smtClean="0"/>
              <a:t>cogo,cogere, </a:t>
            </a:r>
            <a:r>
              <a:rPr lang="en-US" dirty="0" err="1" smtClean="0"/>
              <a:t>coegi,coactus</a:t>
            </a:r>
            <a:r>
              <a:rPr lang="en-US" dirty="0" smtClean="0"/>
              <a:t>-a-um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			</a:t>
            </a:r>
            <a:r>
              <a:rPr lang="en-US" u="sng" dirty="0" smtClean="0"/>
              <a:t>Active</a:t>
            </a:r>
            <a:r>
              <a:rPr lang="en-US" dirty="0" smtClean="0"/>
              <a:t>			</a:t>
            </a:r>
            <a:r>
              <a:rPr lang="en-US" u="sng" dirty="0" smtClean="0"/>
              <a:t>Passive</a:t>
            </a:r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Present</a:t>
            </a:r>
            <a:r>
              <a:rPr lang="en-US" dirty="0" smtClean="0"/>
              <a:t>		</a:t>
            </a:r>
            <a:r>
              <a:rPr lang="en-US" dirty="0" err="1" smtClean="0"/>
              <a:t>cogere</a:t>
            </a:r>
            <a:r>
              <a:rPr lang="en-US" dirty="0" smtClean="0"/>
              <a:t>			</a:t>
            </a:r>
            <a:r>
              <a:rPr lang="en-US" i="1" dirty="0" err="1" smtClean="0"/>
              <a:t>cogi</a:t>
            </a:r>
            <a:endParaRPr lang="en-US" i="1" u="sng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to force		        to be forced</a:t>
            </a:r>
            <a:endParaRPr lang="en-US" dirty="0" smtClean="0"/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Perfect</a:t>
            </a:r>
            <a:r>
              <a:rPr lang="en-US" dirty="0" smtClean="0"/>
              <a:t>	         </a:t>
            </a:r>
            <a:r>
              <a:rPr lang="en-US" dirty="0" err="1" smtClean="0"/>
              <a:t>coegisse</a:t>
            </a:r>
            <a:r>
              <a:rPr lang="en-US" dirty="0" smtClean="0"/>
              <a:t>		      </a:t>
            </a:r>
            <a:r>
              <a:rPr lang="en-US" dirty="0" err="1" smtClean="0"/>
              <a:t>coactus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endParaRPr lang="en-US" u="sng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    to have forced	     to have been forced</a:t>
            </a:r>
            <a:endParaRPr lang="en-US" dirty="0" smtClean="0"/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Future</a:t>
            </a:r>
            <a:r>
              <a:rPr lang="en-US" dirty="0" smtClean="0"/>
              <a:t>	         </a:t>
            </a:r>
            <a:r>
              <a:rPr lang="en-US" dirty="0" err="1" smtClean="0"/>
              <a:t>coacturus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		XXXXX</a:t>
            </a:r>
          </a:p>
          <a:p>
            <a:pPr lvl="1">
              <a:buNone/>
            </a:pPr>
            <a:r>
              <a:rPr lang="en-US" dirty="0" smtClean="0"/>
              <a:t>			  to be about to force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Active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the stem by removing the “</a:t>
            </a:r>
            <a:r>
              <a:rPr lang="en-US" dirty="0" err="1" smtClean="0"/>
              <a:t>i</a:t>
            </a:r>
            <a:r>
              <a:rPr lang="en-US" dirty="0" smtClean="0"/>
              <a:t>” from the 3</a:t>
            </a:r>
            <a:r>
              <a:rPr lang="en-US" baseline="30000" dirty="0" smtClean="0"/>
              <a:t>rd</a:t>
            </a:r>
            <a:r>
              <a:rPr lang="en-US" dirty="0" smtClean="0"/>
              <a:t> principal part.</a:t>
            </a:r>
          </a:p>
          <a:p>
            <a:r>
              <a:rPr lang="en-US" dirty="0" smtClean="0"/>
              <a:t>Then add “-</a:t>
            </a:r>
            <a:r>
              <a:rPr lang="en-US" i="1" dirty="0" err="1" smtClean="0"/>
              <a:t>eri</a:t>
            </a:r>
            <a:r>
              <a:rPr lang="en-US" dirty="0" smtClean="0"/>
              <a:t>” to the end of the stem</a:t>
            </a:r>
          </a:p>
          <a:p>
            <a:r>
              <a:rPr lang="en-US" dirty="0" smtClean="0"/>
              <a:t>Then add the personal subjunctive </a:t>
            </a:r>
            <a:r>
              <a:rPr lang="en-US" dirty="0" err="1" smtClean="0"/>
              <a:t>endins</a:t>
            </a:r>
            <a:r>
              <a:rPr lang="en-US" dirty="0" smtClean="0"/>
              <a:t> </a:t>
            </a:r>
            <a:r>
              <a:rPr lang="en-US" i="1" dirty="0" smtClean="0"/>
              <a:t>m, s, t, </a:t>
            </a:r>
            <a:r>
              <a:rPr lang="en-US" i="1" dirty="0" err="1" smtClean="0"/>
              <a:t>mus</a:t>
            </a:r>
            <a:r>
              <a:rPr lang="en-US" i="1" dirty="0" smtClean="0"/>
              <a:t>, </a:t>
            </a:r>
            <a:r>
              <a:rPr lang="en-US" i="1" dirty="0" err="1" smtClean="0"/>
              <a:t>tis</a:t>
            </a:r>
            <a:r>
              <a:rPr lang="en-US" i="1" dirty="0" smtClean="0"/>
              <a:t>, 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Done the same for all four conjugations</a:t>
            </a:r>
          </a:p>
          <a:p>
            <a:r>
              <a:rPr lang="en-US" dirty="0" smtClean="0"/>
              <a:t>Also the same process for </a:t>
            </a:r>
            <a:r>
              <a:rPr lang="en-US" i="1" dirty="0" smtClean="0"/>
              <a:t>sum </a:t>
            </a:r>
            <a:r>
              <a:rPr lang="en-US" dirty="0" smtClean="0"/>
              <a:t>and </a:t>
            </a:r>
            <a:r>
              <a:rPr lang="en-US" i="1" dirty="0" smtClean="0"/>
              <a:t>possum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how these forms look exactly like the future perfect forms in the indicative (except for the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Active Subjunctive</a:t>
            </a:r>
            <a:br>
              <a:rPr lang="en-US" dirty="0" smtClean="0"/>
            </a:b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-a-um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baseline="30000" dirty="0" smtClean="0"/>
              <a:t>		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m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mus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baseline="30000" dirty="0" smtClean="0"/>
              <a:t>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s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tis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3</a:t>
            </a:r>
            <a:r>
              <a:rPr lang="en-US" u="sng" baseline="30000" dirty="0" smtClean="0"/>
              <a:t>rd</a:t>
            </a:r>
            <a:r>
              <a:rPr lang="en-US" baseline="30000" dirty="0" smtClean="0"/>
              <a:t>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eri</a:t>
            </a:r>
            <a:r>
              <a:rPr lang="en-US" b="1" baseline="30000" dirty="0" err="1" smtClean="0"/>
              <a:t>nt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Pluperfect Active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stem by removing the “</a:t>
            </a:r>
            <a:r>
              <a:rPr lang="en-US" dirty="0" err="1" smtClean="0"/>
              <a:t>i</a:t>
            </a:r>
            <a:r>
              <a:rPr lang="en-US" dirty="0" smtClean="0"/>
              <a:t>” from the 3</a:t>
            </a:r>
            <a:r>
              <a:rPr lang="en-US" baseline="30000" dirty="0" smtClean="0"/>
              <a:t>rd</a:t>
            </a:r>
            <a:r>
              <a:rPr lang="en-US" dirty="0" smtClean="0"/>
              <a:t> principal part.</a:t>
            </a:r>
          </a:p>
          <a:p>
            <a:r>
              <a:rPr lang="en-US" dirty="0" smtClean="0"/>
              <a:t>Then add </a:t>
            </a:r>
            <a:r>
              <a:rPr lang="en-US" dirty="0" smtClean="0"/>
              <a:t>“-</a:t>
            </a:r>
            <a:r>
              <a:rPr lang="en-US" i="1" dirty="0" err="1" smtClean="0"/>
              <a:t>isse</a:t>
            </a:r>
            <a:r>
              <a:rPr lang="en-US" dirty="0" smtClean="0"/>
              <a:t>” </a:t>
            </a:r>
            <a:r>
              <a:rPr lang="en-US" dirty="0" smtClean="0"/>
              <a:t>to the end of the stem</a:t>
            </a:r>
          </a:p>
          <a:p>
            <a:r>
              <a:rPr lang="en-US" dirty="0" smtClean="0"/>
              <a:t>Then add the personal subjunctive </a:t>
            </a:r>
            <a:r>
              <a:rPr lang="en-US" dirty="0" err="1" smtClean="0"/>
              <a:t>endins</a:t>
            </a:r>
            <a:r>
              <a:rPr lang="en-US" dirty="0" smtClean="0"/>
              <a:t> </a:t>
            </a:r>
            <a:r>
              <a:rPr lang="en-US" i="1" dirty="0" smtClean="0"/>
              <a:t>m, s, t, </a:t>
            </a:r>
            <a:r>
              <a:rPr lang="en-US" i="1" dirty="0" err="1" smtClean="0"/>
              <a:t>mus</a:t>
            </a:r>
            <a:r>
              <a:rPr lang="en-US" i="1" dirty="0" smtClean="0"/>
              <a:t>, </a:t>
            </a:r>
            <a:r>
              <a:rPr lang="en-US" i="1" dirty="0" err="1" smtClean="0"/>
              <a:t>tis</a:t>
            </a:r>
            <a:r>
              <a:rPr lang="en-US" i="1" dirty="0" smtClean="0"/>
              <a:t>, 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Done the same for all four conjugations</a:t>
            </a:r>
          </a:p>
          <a:p>
            <a:r>
              <a:rPr lang="en-US" dirty="0" smtClean="0"/>
              <a:t>Also the same process for </a:t>
            </a:r>
            <a:r>
              <a:rPr lang="en-US" i="1" dirty="0" smtClean="0"/>
              <a:t>sum </a:t>
            </a:r>
            <a:r>
              <a:rPr lang="en-US" dirty="0" smtClean="0"/>
              <a:t>and </a:t>
            </a:r>
            <a:r>
              <a:rPr lang="en-US" i="1" dirty="0" smtClean="0"/>
              <a:t>possum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Pluperfect Active Subjunctive</a:t>
            </a:r>
            <a:br>
              <a:rPr lang="en-US" dirty="0" smtClean="0"/>
            </a:b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-a-um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baseline="30000" dirty="0" smtClean="0"/>
              <a:t>		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m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mus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baseline="30000" dirty="0" smtClean="0"/>
              <a:t>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s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tis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3</a:t>
            </a:r>
            <a:r>
              <a:rPr lang="en-US" u="sng" baseline="30000" dirty="0" smtClean="0"/>
              <a:t>rd</a:t>
            </a:r>
            <a:r>
              <a:rPr lang="en-US" baseline="30000" dirty="0" smtClean="0"/>
              <a:t>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t</a:t>
            </a:r>
            <a:r>
              <a:rPr lang="en-US" b="1" baseline="30000" dirty="0" smtClean="0"/>
              <a:t>			</a:t>
            </a:r>
            <a:r>
              <a:rPr lang="en-US" u="sng" baseline="30000" dirty="0" smtClean="0"/>
              <a:t> </a:t>
            </a:r>
            <a:r>
              <a:rPr lang="en-US" u="sng" baseline="30000" dirty="0" err="1" smtClean="0"/>
              <a:t>Amav</a:t>
            </a:r>
            <a:r>
              <a:rPr lang="en-US" i="1" baseline="30000" dirty="0" err="1" smtClean="0"/>
              <a:t>isse</a:t>
            </a:r>
            <a:r>
              <a:rPr lang="en-US" b="1" baseline="30000" dirty="0" err="1" smtClean="0"/>
              <a:t>nt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and Pluperfect Subjunctive of Sum and Possum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73-74 and 76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Questions (pg. 78)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indirect statements, contain a cognitive verb</a:t>
            </a:r>
          </a:p>
          <a:p>
            <a:r>
              <a:rPr lang="en-US" dirty="0" smtClean="0"/>
              <a:t>Subordinate clauses</a:t>
            </a:r>
          </a:p>
          <a:p>
            <a:r>
              <a:rPr lang="en-US" dirty="0" smtClean="0"/>
              <a:t>Begin with an interrogative word such as the interrogative pronoun or adjective</a:t>
            </a:r>
          </a:p>
          <a:p>
            <a:r>
              <a:rPr lang="en-US" dirty="0" smtClean="0"/>
              <a:t>The only differences between an indirect statement and an indirect questions are:</a:t>
            </a:r>
          </a:p>
          <a:p>
            <a:pPr lvl="1"/>
            <a:r>
              <a:rPr lang="en-US" dirty="0" smtClean="0"/>
              <a:t>Indirect questions contain a interrogative word</a:t>
            </a:r>
          </a:p>
          <a:p>
            <a:pPr lvl="1"/>
            <a:r>
              <a:rPr lang="en-US" dirty="0" smtClean="0"/>
              <a:t>Indirect statement use an infinitive as their verb, indirect questions use a subjunctive verb.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Tunc</a:t>
            </a:r>
            <a:r>
              <a:rPr lang="en-US" dirty="0" smtClean="0"/>
              <a:t> </a:t>
            </a:r>
            <a:r>
              <a:rPr lang="en-US" dirty="0" err="1" smtClean="0"/>
              <a:t>hostes</a:t>
            </a:r>
            <a:r>
              <a:rPr lang="en-US" dirty="0" smtClean="0"/>
              <a:t> </a:t>
            </a:r>
            <a:r>
              <a:rPr lang="en-US" b="1" dirty="0" err="1" smtClean="0"/>
              <a:t>intellexerunt</a:t>
            </a:r>
            <a:r>
              <a:rPr lang="en-US" dirty="0" smtClean="0"/>
              <a:t> {</a:t>
            </a:r>
            <a:r>
              <a:rPr lang="en-US" i="1" dirty="0" smtClean="0"/>
              <a:t>quanta</a:t>
            </a:r>
            <a:r>
              <a:rPr lang="en-US" dirty="0" smtClean="0"/>
              <a:t> </a:t>
            </a:r>
            <a:r>
              <a:rPr lang="en-US" u="sng" dirty="0" err="1" smtClean="0"/>
              <a:t>esset</a:t>
            </a:r>
            <a:r>
              <a:rPr lang="en-US" u="sng" dirty="0" smtClean="0"/>
              <a:t> </a:t>
            </a:r>
            <a:r>
              <a:rPr lang="en-US" dirty="0" err="1" smtClean="0"/>
              <a:t>clades</a:t>
            </a:r>
            <a:r>
              <a:rPr lang="en-US" dirty="0" smtClean="0"/>
              <a:t>.}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ntellexerunt</a:t>
            </a:r>
            <a:r>
              <a:rPr lang="en-US" dirty="0" smtClean="0"/>
              <a:t> = cognitive verb</a:t>
            </a:r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uanta = interrogative word</a:t>
            </a:r>
          </a:p>
          <a:p>
            <a:pPr lvl="1"/>
            <a:r>
              <a:rPr lang="en-US" dirty="0" err="1" smtClean="0"/>
              <a:t>esset</a:t>
            </a:r>
            <a:r>
              <a:rPr lang="en-US" dirty="0" smtClean="0"/>
              <a:t> = subjunctive verb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Then the enemies understood how great the disaster was.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Tenses </a:t>
            </a:r>
            <a:r>
              <a:rPr lang="en-US" dirty="0" smtClean="0"/>
              <a:t>I</a:t>
            </a:r>
            <a:r>
              <a:rPr lang="en-US" dirty="0" smtClean="0"/>
              <a:t>n an Indirect Question (pg. 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main verb is a </a:t>
            </a:r>
            <a:r>
              <a:rPr lang="en-US" u="sng" dirty="0" smtClean="0"/>
              <a:t>Present or Future Tense: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present subjunctive</a:t>
            </a:r>
            <a:r>
              <a:rPr lang="en-US" dirty="0" smtClean="0"/>
              <a:t> is used in the subordinate clause if the action in the subjunctive is happening at the </a:t>
            </a:r>
            <a:r>
              <a:rPr lang="en-US" u="sng" dirty="0" smtClean="0"/>
              <a:t>same time as or after </a:t>
            </a:r>
            <a:r>
              <a:rPr lang="en-US" dirty="0" smtClean="0"/>
              <a:t>the main verb.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perfect subjunctive </a:t>
            </a:r>
            <a:r>
              <a:rPr lang="en-US" dirty="0" smtClean="0"/>
              <a:t>is used in the subordinate clause if the action in the subjunctive </a:t>
            </a:r>
            <a:r>
              <a:rPr lang="en-US" u="sng" dirty="0" smtClean="0"/>
              <a:t>happened before that of the main verb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there are only four tenses of the subjunctive.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Present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Imperfect</a:t>
            </a:r>
          </a:p>
          <a:p>
            <a:pPr lvl="1"/>
            <a:r>
              <a:rPr lang="en-US" dirty="0" smtClean="0"/>
              <a:t>Perfect</a:t>
            </a:r>
          </a:p>
          <a:p>
            <a:pPr lvl="1"/>
            <a:r>
              <a:rPr lang="en-US" dirty="0" smtClean="0"/>
              <a:t>Pluperfect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Tenses In an Indirect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main verb is </a:t>
            </a:r>
            <a:r>
              <a:rPr lang="en-US" u="sng" dirty="0" smtClean="0"/>
              <a:t>Any Past Tense:</a:t>
            </a:r>
            <a:endParaRPr lang="en-US" u="sng" dirty="0" smtClean="0"/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imperfect </a:t>
            </a:r>
            <a:r>
              <a:rPr lang="en-US" u="sng" dirty="0" smtClean="0"/>
              <a:t>subjunctive</a:t>
            </a:r>
            <a:r>
              <a:rPr lang="en-US" dirty="0" smtClean="0"/>
              <a:t> is used in the subordinate clause if the action in the subjunctive is happening at the </a:t>
            </a:r>
            <a:r>
              <a:rPr lang="en-US" u="sng" dirty="0" smtClean="0"/>
              <a:t>same time as or after </a:t>
            </a:r>
            <a:r>
              <a:rPr lang="en-US" dirty="0" smtClean="0"/>
              <a:t>the main verb.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pluperfect </a:t>
            </a:r>
            <a:r>
              <a:rPr lang="en-US" u="sng" dirty="0" smtClean="0"/>
              <a:t>subjunctive </a:t>
            </a:r>
            <a:r>
              <a:rPr lang="en-US" dirty="0" smtClean="0"/>
              <a:t>is used in the subordinate clause if the action in the subjunctive </a:t>
            </a:r>
            <a:r>
              <a:rPr lang="en-US" u="sng" dirty="0" smtClean="0"/>
              <a:t>happened before that of the main verb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Tenses in An Indirect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</a:t>
            </a:r>
            <a:r>
              <a:rPr lang="en-US" smtClean="0"/>
              <a:t>the chart on page 81.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conjugating purposes, its important to relearn an infinitive synopsis before we fully conjugate a subjunctive verb in the perfect and pluperfect. </a:t>
            </a:r>
          </a:p>
          <a:p>
            <a:pPr lvl="1"/>
            <a:r>
              <a:rPr lang="en-US" dirty="0" smtClean="0"/>
              <a:t>Infinitives</a:t>
            </a:r>
          </a:p>
          <a:p>
            <a:pPr lvl="2"/>
            <a:r>
              <a:rPr lang="en-US" dirty="0" smtClean="0"/>
              <a:t>3 tenses</a:t>
            </a:r>
          </a:p>
          <a:p>
            <a:pPr lvl="3"/>
            <a:r>
              <a:rPr lang="en-US" dirty="0" smtClean="0"/>
              <a:t>Present, Perfect, and Future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the second principle part of the verb.</a:t>
            </a:r>
          </a:p>
          <a:p>
            <a:pPr lvl="1"/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-a-um</a:t>
            </a:r>
          </a:p>
          <a:p>
            <a:r>
              <a:rPr lang="en-US" dirty="0" smtClean="0"/>
              <a:t>Simply translated as </a:t>
            </a:r>
            <a:r>
              <a:rPr lang="en-US" i="1" dirty="0" smtClean="0"/>
              <a:t>to + verb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Passive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and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verbs, simply remove the last vowel “e” and replace it with an “</a:t>
            </a:r>
            <a:r>
              <a:rPr lang="en-US" dirty="0" err="1" smtClean="0"/>
              <a:t>i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E.g. 	</a:t>
            </a:r>
            <a:r>
              <a:rPr lang="en-US" dirty="0" err="1" smtClean="0"/>
              <a:t>Amare</a:t>
            </a:r>
            <a:r>
              <a:rPr lang="en-US" dirty="0" smtClean="0"/>
              <a:t> (present active) = </a:t>
            </a:r>
            <a:r>
              <a:rPr lang="en-US" dirty="0" err="1" smtClean="0"/>
              <a:t>amari</a:t>
            </a:r>
            <a:r>
              <a:rPr lang="en-US" dirty="0" smtClean="0"/>
              <a:t> (present passive)</a:t>
            </a:r>
          </a:p>
          <a:p>
            <a:r>
              <a:rPr lang="en-US" dirty="0" smtClean="0"/>
              <a:t>For 3</a:t>
            </a:r>
            <a:r>
              <a:rPr lang="en-US" baseline="30000" dirty="0" smtClean="0"/>
              <a:t>rd</a:t>
            </a:r>
            <a:r>
              <a:rPr lang="en-US" dirty="0" smtClean="0"/>
              <a:t> conjugation verbs, remove the whole “-ere” ending, then put the “</a:t>
            </a:r>
            <a:r>
              <a:rPr lang="en-US" dirty="0" err="1" smtClean="0"/>
              <a:t>i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E.g.	</a:t>
            </a:r>
            <a:r>
              <a:rPr lang="en-US" dirty="0" err="1" smtClean="0"/>
              <a:t>Cogere</a:t>
            </a:r>
            <a:r>
              <a:rPr lang="en-US" dirty="0" smtClean="0"/>
              <a:t> (present active) = </a:t>
            </a:r>
            <a:r>
              <a:rPr lang="en-US" dirty="0" err="1" smtClean="0"/>
              <a:t>cogi</a:t>
            </a:r>
            <a:r>
              <a:rPr lang="en-US" dirty="0" smtClean="0"/>
              <a:t> (present passive)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Active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stem from the third principle part of the verb (remove the “</a:t>
            </a:r>
            <a:r>
              <a:rPr lang="en-US" dirty="0" err="1" smtClean="0"/>
              <a:t>i</a:t>
            </a:r>
            <a:r>
              <a:rPr lang="en-US" dirty="0" smtClean="0"/>
              <a:t>”), then add “</a:t>
            </a:r>
            <a:r>
              <a:rPr lang="en-US" dirty="0" err="1" smtClean="0"/>
              <a:t>isse</a:t>
            </a:r>
            <a:r>
              <a:rPr lang="en-US" dirty="0" smtClean="0"/>
              <a:t>”. This is done the same for all four conjugations</a:t>
            </a:r>
          </a:p>
          <a:p>
            <a:pPr lvl="1"/>
            <a:r>
              <a:rPr lang="en-US" dirty="0" smtClean="0"/>
              <a:t>E.g. 	</a:t>
            </a: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-a-um</a:t>
            </a:r>
          </a:p>
          <a:p>
            <a:pPr lvl="2"/>
            <a:r>
              <a:rPr lang="en-US" dirty="0" smtClean="0"/>
              <a:t>Stem = </a:t>
            </a:r>
            <a:r>
              <a:rPr lang="en-US" dirty="0" err="1" smtClean="0"/>
              <a:t>amav</a:t>
            </a:r>
            <a:endParaRPr lang="en-US" dirty="0" smtClean="0"/>
          </a:p>
          <a:p>
            <a:pPr lvl="2"/>
            <a:r>
              <a:rPr lang="en-US" dirty="0" smtClean="0"/>
              <a:t>Ending= </a:t>
            </a:r>
            <a:r>
              <a:rPr lang="en-US" i="1" dirty="0" err="1" smtClean="0"/>
              <a:t>isse</a:t>
            </a:r>
            <a:endParaRPr lang="en-US" dirty="0" smtClean="0"/>
          </a:p>
          <a:p>
            <a:pPr lvl="2"/>
            <a:r>
              <a:rPr lang="en-US" dirty="0" smtClean="0"/>
              <a:t>Perfect Active Infinitive of </a:t>
            </a:r>
            <a:r>
              <a:rPr lang="en-US" dirty="0" err="1" smtClean="0"/>
              <a:t>Amo</a:t>
            </a:r>
            <a:r>
              <a:rPr lang="en-US" dirty="0" smtClean="0"/>
              <a:t> = </a:t>
            </a:r>
            <a:r>
              <a:rPr lang="en-US" dirty="0" err="1" smtClean="0"/>
              <a:t>amav</a:t>
            </a:r>
            <a:r>
              <a:rPr lang="en-US" i="1" dirty="0" err="1" smtClean="0"/>
              <a:t>isse</a:t>
            </a:r>
            <a:endParaRPr lang="en-US" dirty="0" smtClean="0"/>
          </a:p>
          <a:p>
            <a:pPr lvl="1"/>
            <a:r>
              <a:rPr lang="en-US" dirty="0" smtClean="0"/>
              <a:t>Translate as </a:t>
            </a:r>
            <a:r>
              <a:rPr lang="en-US" i="1" dirty="0" smtClean="0"/>
              <a:t>to have + verb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Passive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Done the same for all four conjugations. Simply take the fourth principle part of the verb, then add </a:t>
            </a:r>
            <a:r>
              <a:rPr lang="en-US" i="1" dirty="0" err="1" smtClean="0"/>
              <a:t>esse</a:t>
            </a:r>
            <a:r>
              <a:rPr lang="en-US" dirty="0" smtClean="0"/>
              <a:t> as a separate word. </a:t>
            </a:r>
          </a:p>
          <a:p>
            <a:pPr lvl="1"/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amatus</a:t>
            </a:r>
            <a:r>
              <a:rPr lang="en-US" dirty="0" smtClean="0">
                <a:solidFill>
                  <a:srgbClr val="002060"/>
                </a:solidFill>
              </a:rPr>
              <a:t>-a-um</a:t>
            </a:r>
          </a:p>
          <a:p>
            <a:pPr lvl="1"/>
            <a:r>
              <a:rPr lang="en-US" dirty="0" smtClean="0"/>
              <a:t>Perfect passive infinitive of </a:t>
            </a:r>
            <a:r>
              <a:rPr lang="en-US" dirty="0" err="1" smtClean="0"/>
              <a:t>amo</a:t>
            </a:r>
            <a:r>
              <a:rPr lang="en-US" dirty="0" smtClean="0"/>
              <a:t> = </a:t>
            </a:r>
            <a:r>
              <a:rPr lang="en-US" dirty="0" err="1" smtClean="0"/>
              <a:t>Amatus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endParaRPr lang="en-US" dirty="0" smtClean="0"/>
          </a:p>
          <a:p>
            <a:pPr lvl="1"/>
            <a:r>
              <a:rPr lang="en-US" dirty="0" smtClean="0"/>
              <a:t>Translate as </a:t>
            </a:r>
            <a:r>
              <a:rPr lang="en-US" i="1" dirty="0" smtClean="0"/>
              <a:t>to have been + verb</a:t>
            </a:r>
            <a:endParaRPr lang="en-US" dirty="0" smtClean="0"/>
          </a:p>
          <a:p>
            <a:pPr lvl="1"/>
            <a:r>
              <a:rPr lang="en-US" dirty="0" smtClean="0"/>
              <a:t>Remember the fourth principle part must agree with the word it modifies in case, number, and gender. Also, sometimes </a:t>
            </a:r>
            <a:r>
              <a:rPr lang="en-US" i="1" dirty="0" err="1" smtClean="0"/>
              <a:t>esse</a:t>
            </a:r>
            <a:r>
              <a:rPr lang="en-US" dirty="0" smtClean="0"/>
              <a:t> may be omitted.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the same for all four conjugations. Place a “-</a:t>
            </a:r>
            <a:r>
              <a:rPr lang="en-US" dirty="0" err="1" smtClean="0"/>
              <a:t>ur</a:t>
            </a:r>
            <a:r>
              <a:rPr lang="en-US" dirty="0" smtClean="0"/>
              <a:t>” before the “-us” ending in the fourth principle part. Then add “</a:t>
            </a:r>
            <a:r>
              <a:rPr lang="en-US" i="1" dirty="0" err="1" smtClean="0"/>
              <a:t>esse</a:t>
            </a:r>
            <a:r>
              <a:rPr lang="en-US" i="1" dirty="0" smtClean="0"/>
              <a:t>”</a:t>
            </a:r>
            <a:r>
              <a:rPr lang="en-US" dirty="0" smtClean="0"/>
              <a:t> as the second word like in the perfect passive.</a:t>
            </a:r>
          </a:p>
          <a:p>
            <a:pPr lvl="1"/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amatus</a:t>
            </a:r>
            <a:r>
              <a:rPr lang="en-US" dirty="0" smtClean="0">
                <a:solidFill>
                  <a:srgbClr val="002060"/>
                </a:solidFill>
              </a:rPr>
              <a:t>-a-um</a:t>
            </a:r>
          </a:p>
          <a:p>
            <a:pPr lvl="1"/>
            <a:r>
              <a:rPr lang="en-US" dirty="0" smtClean="0"/>
              <a:t>Future active infinitive = </a:t>
            </a:r>
            <a:r>
              <a:rPr lang="en-US" i="1" dirty="0" err="1" smtClean="0"/>
              <a:t>amaturus</a:t>
            </a:r>
            <a:r>
              <a:rPr lang="en-US" i="1" dirty="0" smtClean="0"/>
              <a:t> </a:t>
            </a:r>
            <a:r>
              <a:rPr lang="en-US" i="1" dirty="0" err="1" smtClean="0"/>
              <a:t>esse</a:t>
            </a:r>
            <a:endParaRPr lang="en-US" dirty="0" smtClean="0"/>
          </a:p>
          <a:p>
            <a:pPr lvl="1"/>
            <a:r>
              <a:rPr lang="en-US" dirty="0" smtClean="0"/>
              <a:t>Translate as </a:t>
            </a:r>
            <a:r>
              <a:rPr lang="en-US" i="1" dirty="0" smtClean="0"/>
              <a:t>to be about to + verb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Passive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future passive infinitive.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</TotalTime>
  <Words>732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Chapter 4</vt:lpstr>
      <vt:lpstr>Subjunctive</vt:lpstr>
      <vt:lpstr>Infinitives</vt:lpstr>
      <vt:lpstr>Present Active Infinitive</vt:lpstr>
      <vt:lpstr>Present Passive Infinitive</vt:lpstr>
      <vt:lpstr>Perfect Active Infinitive</vt:lpstr>
      <vt:lpstr>Perfect Passive Infinitive</vt:lpstr>
      <vt:lpstr>Future Active Infinitive</vt:lpstr>
      <vt:lpstr>Future Passive Infinitive</vt:lpstr>
      <vt:lpstr>Infinitive Synopsis amo, amare, amavi, amatus-a-um</vt:lpstr>
      <vt:lpstr>Infinitive Synopsis cogo,cogere, coegi,coactus-a-um</vt:lpstr>
      <vt:lpstr>Perfect Active Subjunctive</vt:lpstr>
      <vt:lpstr>Perfect Active Subjunctive Amo, amare, amavi, amatus-a-um</vt:lpstr>
      <vt:lpstr>Pluperfect Active Subjunctive</vt:lpstr>
      <vt:lpstr>Pluperfect Active Subjunctive Amo, amare, amavi, amatus-a-um</vt:lpstr>
      <vt:lpstr>Perfect and Pluperfect Subjunctive of Sum and Possum </vt:lpstr>
      <vt:lpstr>Indirect Questions (pg. 78)</vt:lpstr>
      <vt:lpstr>Indirect questions</vt:lpstr>
      <vt:lpstr>Sequences of Tenses In an Indirect Question (pg. 80)</vt:lpstr>
      <vt:lpstr>Sequences of Tenses In an Indirect Question</vt:lpstr>
      <vt:lpstr>Sequences of Tenses in An Indirect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vcs</dc:creator>
  <cp:lastModifiedBy>vcs</cp:lastModifiedBy>
  <cp:revision>16</cp:revision>
  <dcterms:created xsi:type="dcterms:W3CDTF">2012-11-07T01:06:11Z</dcterms:created>
  <dcterms:modified xsi:type="dcterms:W3CDTF">2012-11-07T03:31:01Z</dcterms:modified>
</cp:coreProperties>
</file>