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E5860A6-70CC-478E-ABF8-1693F7A3AA5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F370A9-1096-4F4C-A4EC-F3F828F9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Perfect and Pluperfect Passive Subjunctives</a:t>
            </a:r>
          </a:p>
          <a:p>
            <a:r>
              <a:rPr lang="en-US" dirty="0" smtClean="0"/>
              <a:t>Indirect Commands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and Pluperfect Passive Subjunctives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done the same way for all four </a:t>
            </a:r>
            <a:r>
              <a:rPr lang="en-US" dirty="0" smtClean="0"/>
              <a:t>conjugations</a:t>
            </a:r>
            <a:endParaRPr lang="en-US" i="1" dirty="0" smtClean="0"/>
          </a:p>
          <a:p>
            <a:r>
              <a:rPr lang="en-US" dirty="0" smtClean="0"/>
              <a:t>Just like in the indicative, the perfect and pluperfect passive subjunctives use the </a:t>
            </a:r>
            <a:r>
              <a:rPr lang="en-US" i="1" dirty="0" smtClean="0"/>
              <a:t>4</a:t>
            </a:r>
            <a:r>
              <a:rPr lang="en-US" i="1" baseline="30000" dirty="0" smtClean="0"/>
              <a:t>th</a:t>
            </a:r>
            <a:r>
              <a:rPr lang="en-US" dirty="0" smtClean="0"/>
              <a:t> principal part of the verb.</a:t>
            </a:r>
          </a:p>
          <a:p>
            <a:pPr lvl="1"/>
            <a:r>
              <a:rPr lang="en-US" dirty="0" smtClean="0"/>
              <a:t>Remember that the 4</a:t>
            </a:r>
            <a:r>
              <a:rPr lang="en-US" baseline="30000" dirty="0" smtClean="0"/>
              <a:t>th</a:t>
            </a:r>
            <a:r>
              <a:rPr lang="en-US" dirty="0" smtClean="0"/>
              <a:t> principal part of the verb is simply a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adjective. It must agree with the subject that it modifies in case, number, and gender.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Passive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principal part of the verb + the present subjunctive of </a:t>
            </a:r>
            <a:r>
              <a:rPr lang="en-US" i="1" dirty="0" smtClean="0"/>
              <a:t>sum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word verb.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Passive Subjunctive</a:t>
            </a:r>
            <a:br>
              <a:rPr lang="en-US" dirty="0" smtClean="0"/>
            </a:br>
            <a:r>
              <a:rPr lang="en-US" dirty="0" err="1" smtClean="0"/>
              <a:t>oro</a:t>
            </a:r>
            <a:r>
              <a:rPr lang="en-US" dirty="0" smtClean="0"/>
              <a:t>, </a:t>
            </a:r>
            <a:r>
              <a:rPr lang="en-US" dirty="0" err="1" smtClean="0"/>
              <a:t>orare</a:t>
            </a:r>
            <a:r>
              <a:rPr lang="en-US" dirty="0" smtClean="0"/>
              <a:t>, </a:t>
            </a:r>
            <a:r>
              <a:rPr lang="en-US" dirty="0" err="1" smtClean="0"/>
              <a:t>oravi</a:t>
            </a:r>
            <a:r>
              <a:rPr lang="en-US" dirty="0" smtClean="0"/>
              <a:t>, </a:t>
            </a:r>
            <a:r>
              <a:rPr lang="en-US" dirty="0" err="1" smtClean="0"/>
              <a:t>oratum</a:t>
            </a:r>
            <a:r>
              <a:rPr lang="en-US" dirty="0" smtClean="0"/>
              <a:t>- to beg,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oratus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			</a:t>
            </a:r>
            <a:r>
              <a:rPr lang="en-US" dirty="0" err="1" smtClean="0"/>
              <a:t>orati</a:t>
            </a:r>
            <a:r>
              <a:rPr lang="en-US" dirty="0" smtClean="0"/>
              <a:t> </a:t>
            </a:r>
            <a:r>
              <a:rPr lang="en-US" dirty="0" err="1" smtClean="0"/>
              <a:t>simus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oratus</a:t>
            </a:r>
            <a:r>
              <a:rPr lang="en-US" dirty="0" smtClean="0"/>
              <a:t> sis			</a:t>
            </a:r>
            <a:r>
              <a:rPr lang="en-US" dirty="0" err="1" smtClean="0"/>
              <a:t>orati</a:t>
            </a:r>
            <a:r>
              <a:rPr lang="en-US" dirty="0" smtClean="0"/>
              <a:t> </a:t>
            </a:r>
            <a:r>
              <a:rPr lang="en-US" dirty="0" err="1" smtClean="0"/>
              <a:t>sitis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</a:p>
          <a:p>
            <a:pPr>
              <a:buNone/>
            </a:pPr>
            <a:r>
              <a:rPr lang="en-US" baseline="30000" dirty="0" smtClean="0"/>
              <a:t>		</a:t>
            </a:r>
            <a:r>
              <a:rPr lang="en-US" dirty="0" smtClean="0"/>
              <a:t>           </a:t>
            </a:r>
            <a:r>
              <a:rPr lang="en-US" dirty="0" err="1" smtClean="0"/>
              <a:t>oratus</a:t>
            </a:r>
            <a:r>
              <a:rPr lang="en-US" dirty="0" smtClean="0"/>
              <a:t> sit</a:t>
            </a:r>
            <a:r>
              <a:rPr lang="en-US" baseline="30000" dirty="0" smtClean="0"/>
              <a:t>			</a:t>
            </a:r>
            <a:r>
              <a:rPr lang="en-US" dirty="0" err="1" smtClean="0"/>
              <a:t>orati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Pluperfect Passive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principal part of the verb + imperfect subjunctive of sum.</a:t>
            </a:r>
          </a:p>
          <a:p>
            <a:r>
              <a:rPr lang="en-US" dirty="0" smtClean="0"/>
              <a:t>Two word verb.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Passive Subjunctive</a:t>
            </a:r>
            <a:br>
              <a:rPr lang="en-US" dirty="0" smtClean="0"/>
            </a:br>
            <a:r>
              <a:rPr lang="en-US" dirty="0" err="1" smtClean="0"/>
              <a:t>oro</a:t>
            </a:r>
            <a:r>
              <a:rPr lang="en-US" dirty="0" smtClean="0"/>
              <a:t>, </a:t>
            </a:r>
            <a:r>
              <a:rPr lang="en-US" dirty="0" err="1" smtClean="0"/>
              <a:t>orare</a:t>
            </a:r>
            <a:r>
              <a:rPr lang="en-US" dirty="0" smtClean="0"/>
              <a:t>, </a:t>
            </a:r>
            <a:r>
              <a:rPr lang="en-US" dirty="0" err="1" smtClean="0"/>
              <a:t>oravi</a:t>
            </a:r>
            <a:r>
              <a:rPr lang="en-US" dirty="0" smtClean="0"/>
              <a:t>, </a:t>
            </a:r>
            <a:r>
              <a:rPr lang="en-US" dirty="0" err="1" smtClean="0"/>
              <a:t>oratum</a:t>
            </a:r>
            <a:r>
              <a:rPr lang="en-US" dirty="0" smtClean="0"/>
              <a:t>- to beg,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dirty="0" err="1" smtClean="0"/>
              <a:t>oratus</a:t>
            </a:r>
            <a:r>
              <a:rPr lang="en-US" dirty="0" smtClean="0"/>
              <a:t> </a:t>
            </a:r>
            <a:r>
              <a:rPr lang="en-US" dirty="0" err="1" smtClean="0"/>
              <a:t>essem</a:t>
            </a:r>
            <a:r>
              <a:rPr lang="en-US" dirty="0" smtClean="0"/>
              <a:t>			</a:t>
            </a:r>
            <a:r>
              <a:rPr lang="en-US" dirty="0" err="1" smtClean="0"/>
              <a:t>orati</a:t>
            </a:r>
            <a:r>
              <a:rPr lang="en-US" dirty="0" smtClean="0"/>
              <a:t> </a:t>
            </a:r>
            <a:r>
              <a:rPr lang="en-US" dirty="0" err="1" smtClean="0"/>
              <a:t>essemus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dirty="0" err="1" smtClean="0"/>
              <a:t>oratus</a:t>
            </a:r>
            <a:r>
              <a:rPr lang="en-US" dirty="0" smtClean="0"/>
              <a:t> </a:t>
            </a:r>
            <a:r>
              <a:rPr lang="en-US" dirty="0" err="1" smtClean="0"/>
              <a:t>esses</a:t>
            </a:r>
            <a:r>
              <a:rPr lang="en-US" dirty="0" smtClean="0"/>
              <a:t>			</a:t>
            </a:r>
            <a:r>
              <a:rPr lang="en-US" dirty="0" err="1" smtClean="0"/>
              <a:t>orati</a:t>
            </a:r>
            <a:r>
              <a:rPr lang="en-US" dirty="0" smtClean="0"/>
              <a:t> </a:t>
            </a:r>
            <a:r>
              <a:rPr lang="en-US" dirty="0" err="1" smtClean="0"/>
              <a:t>essetis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</a:p>
          <a:p>
            <a:pPr>
              <a:buNone/>
            </a:pPr>
            <a:r>
              <a:rPr lang="en-US" baseline="30000" dirty="0" smtClean="0"/>
              <a:t>		</a:t>
            </a:r>
            <a:r>
              <a:rPr lang="en-US" dirty="0" smtClean="0"/>
              <a:t>      </a:t>
            </a:r>
            <a:r>
              <a:rPr lang="en-US" dirty="0" err="1" smtClean="0"/>
              <a:t>oratus</a:t>
            </a:r>
            <a:r>
              <a:rPr lang="en-US" dirty="0" smtClean="0"/>
              <a:t> </a:t>
            </a:r>
            <a:r>
              <a:rPr lang="en-US" dirty="0" err="1" smtClean="0"/>
              <a:t>esset</a:t>
            </a:r>
            <a:r>
              <a:rPr lang="en-US" baseline="30000" dirty="0" smtClean="0"/>
              <a:t>			</a:t>
            </a:r>
            <a:r>
              <a:rPr lang="en-US" dirty="0" err="1" smtClean="0"/>
              <a:t>orati</a:t>
            </a:r>
            <a:r>
              <a:rPr lang="en-US" dirty="0" smtClean="0"/>
              <a:t> </a:t>
            </a:r>
            <a:r>
              <a:rPr lang="en-US" dirty="0" err="1" smtClean="0"/>
              <a:t>essent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Commands (pg. 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An indirect </a:t>
            </a:r>
            <a:r>
              <a:rPr lang="en-US" dirty="0" smtClean="0"/>
              <a:t>command is used after verbs that express a </a:t>
            </a:r>
            <a:r>
              <a:rPr lang="en-US" i="1" dirty="0" smtClean="0"/>
              <a:t>command</a:t>
            </a:r>
            <a:r>
              <a:rPr lang="en-US" dirty="0" smtClean="0"/>
              <a:t> or a </a:t>
            </a:r>
            <a:r>
              <a:rPr lang="en-US" i="1" dirty="0" smtClean="0"/>
              <a:t>wish</a:t>
            </a:r>
            <a:r>
              <a:rPr lang="en-US" dirty="0" smtClean="0"/>
              <a:t> like </a:t>
            </a:r>
            <a:r>
              <a:rPr lang="en-US" i="1" dirty="0" err="1" smtClean="0"/>
              <a:t>oro</a:t>
            </a:r>
            <a:r>
              <a:rPr lang="en-US" i="1" dirty="0" smtClean="0"/>
              <a:t> </a:t>
            </a:r>
            <a:r>
              <a:rPr lang="en-US" dirty="0" smtClean="0"/>
              <a:t>(beg, ask) or </a:t>
            </a:r>
            <a:r>
              <a:rPr lang="en-US" i="1" dirty="0" err="1" smtClean="0"/>
              <a:t>rogo</a:t>
            </a:r>
            <a:r>
              <a:rPr lang="en-US" i="1" dirty="0" smtClean="0"/>
              <a:t> </a:t>
            </a:r>
            <a:r>
              <a:rPr lang="en-US" dirty="0" smtClean="0"/>
              <a:t>(ask). </a:t>
            </a:r>
          </a:p>
          <a:p>
            <a:r>
              <a:rPr lang="en-US" dirty="0" smtClean="0"/>
              <a:t>An indirect command is introduced with the conjunction </a:t>
            </a:r>
            <a:r>
              <a:rPr lang="en-US" i="1" dirty="0" err="1" smtClean="0"/>
              <a:t>ut</a:t>
            </a:r>
            <a:r>
              <a:rPr lang="en-US" dirty="0" smtClean="0"/>
              <a:t>, or </a:t>
            </a:r>
            <a:r>
              <a:rPr lang="en-US" i="1" dirty="0" smtClean="0"/>
              <a:t>ne </a:t>
            </a:r>
            <a:r>
              <a:rPr lang="en-US" dirty="0" smtClean="0"/>
              <a:t>if it is negative (like purpose clauses). Thus, the verb in an indirect command is always subjunctive.</a:t>
            </a:r>
          </a:p>
          <a:p>
            <a:pPr lvl="1"/>
            <a:r>
              <a:rPr lang="en-US" dirty="0" smtClean="0"/>
              <a:t>The present subjunctive is used if the main clause verb is primary, and the imperfect subjunctive if the main clause verb is secondary.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Oro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mihi</a:t>
            </a:r>
            <a:r>
              <a:rPr lang="en-US" dirty="0" smtClean="0"/>
              <a:t> </a:t>
            </a:r>
            <a:r>
              <a:rPr lang="en-US" dirty="0" err="1" smtClean="0"/>
              <a:t>parcatis</a:t>
            </a:r>
            <a:r>
              <a:rPr lang="en-US" dirty="0" smtClean="0"/>
              <a:t>!</a:t>
            </a:r>
          </a:p>
          <a:p>
            <a:r>
              <a:rPr lang="en-US" dirty="0" smtClean="0"/>
              <a:t>Oro </a:t>
            </a:r>
            <a:r>
              <a:rPr lang="en-US" dirty="0" err="1" smtClean="0"/>
              <a:t>ut</a:t>
            </a:r>
            <a:r>
              <a:rPr lang="en-US" dirty="0" smtClean="0"/>
              <a:t> ad me </a:t>
            </a:r>
            <a:r>
              <a:rPr lang="en-US" dirty="0" err="1" smtClean="0"/>
              <a:t>venias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Oro ne ad me </a:t>
            </a:r>
            <a:r>
              <a:rPr lang="en-US" dirty="0" err="1" smtClean="0"/>
              <a:t>venias</a:t>
            </a:r>
            <a:endParaRPr lang="en-US" dirty="0" smtClean="0"/>
          </a:p>
          <a:p>
            <a:r>
              <a:rPr lang="en-US" dirty="0" err="1" smtClean="0"/>
              <a:t>Oravi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ad me venires.</a:t>
            </a:r>
          </a:p>
          <a:p>
            <a:r>
              <a:rPr lang="en-US" dirty="0" err="1" smtClean="0"/>
              <a:t>Oravi</a:t>
            </a:r>
            <a:r>
              <a:rPr lang="en-US" dirty="0" smtClean="0"/>
              <a:t> ne ad </a:t>
            </a:r>
            <a:r>
              <a:rPr lang="en-US" smtClean="0"/>
              <a:t>me venires.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</TotalTime>
  <Words>245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Chapter 5</vt:lpstr>
      <vt:lpstr>Perfect and Pluperfect Passive Subjunctives</vt:lpstr>
      <vt:lpstr>Perfect Passive Subjunctive</vt:lpstr>
      <vt:lpstr>Perfect Passive Subjunctive oro, orare, oravi, oratum- to beg, ask</vt:lpstr>
      <vt:lpstr>Pluperfect Passive Subjunctive</vt:lpstr>
      <vt:lpstr>Perfect Passive Subjunctive oro, orare, oravi, oratum- to beg, ask</vt:lpstr>
      <vt:lpstr>Indirect Commands (pg. 98)</vt:lpstr>
      <vt:lpstr>Indirect Commands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vcs</dc:creator>
  <cp:lastModifiedBy>vcs</cp:lastModifiedBy>
  <cp:revision>7</cp:revision>
  <dcterms:created xsi:type="dcterms:W3CDTF">2012-11-25T04:35:48Z</dcterms:created>
  <dcterms:modified xsi:type="dcterms:W3CDTF">2012-11-26T14:55:40Z</dcterms:modified>
</cp:coreProperties>
</file>